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77" r:id="rId2"/>
    <p:sldMasterId id="2147483682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65" r:id="rId12"/>
    <p:sldId id="266" r:id="rId13"/>
    <p:sldId id="267" r:id="rId14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75" d="100"/>
          <a:sy n="75" d="100"/>
        </p:scale>
        <p:origin x="-15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2.jpe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xmlns="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0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xmlns="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xmlns="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0C654E-CE71-4715-93E6-F7D7B7ECF38A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xmlns="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xmlns="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7E7903-DC4B-4B88-8783-0FEA4D2B02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26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590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610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1351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714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365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895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65470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3702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8805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001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xmlns="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1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xmlns="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0C654E-CE71-4715-93E6-F7D7B7ECF38A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xmlns="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xmlns="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7E7903-DC4B-4B88-8783-0FEA4D2B02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04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0C654E-CE71-4715-93E6-F7D7B7ECF38A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7E7903-DC4B-4B88-8783-0FEA4D2B02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469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0C654E-CE71-4715-93E6-F7D7B7ECF38A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7E7903-DC4B-4B88-8783-0FEA4D2B02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439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xmlns="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0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xmlns="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xmlns="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xmlns="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xmlns="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181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xmlns="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1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xmlns="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xmlns="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xmlns="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003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338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024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124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xmlns="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654E-CE71-4715-93E6-F7D7B7ECF38A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E7903-DC4B-4B88-8783-0FEA4D2B02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698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xmlns="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364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5FE8ED0-8C14-42B6-819D-E3C61C53E214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7861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xmlns="" id="{2B1A168C-F817-4A68-8378-11883B7B7B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zh-CN" altLang="zh-CN" sz="32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32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9</a:t>
            </a:r>
            <a:r>
              <a:rPr lang="zh-CN" altLang="zh-CN" sz="32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课时</a:t>
            </a:r>
            <a:r>
              <a:rPr lang="en-US" altLang="zh-CN" sz="40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/>
            </a:r>
            <a:br>
              <a:rPr lang="en-US" altLang="zh-CN" sz="40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zh-CN" altLang="zh-CN" sz="40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/>
            </a:r>
            <a:br>
              <a:rPr lang="en-US" altLang="zh-CN" sz="40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zh-CN" altLang="zh-CN" sz="40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线段的垂直平分线</a:t>
            </a:r>
            <a:r>
              <a:rPr lang="en-US" altLang="zh-CN" sz="40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(2)——</a:t>
            </a:r>
            <a:r>
              <a:rPr lang="zh-CN" altLang="zh-CN" sz="4000" b="1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画图及应用</a:t>
            </a:r>
            <a:endParaRPr lang="zh-CN" altLang="en-US" sz="8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7245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27.jpeg">
            <a:extLst>
              <a:ext uri="{FF2B5EF4-FFF2-40B4-BE49-F238E27FC236}">
                <a16:creationId xmlns:a16="http://schemas.microsoft.com/office/drawing/2014/main" xmlns="" id="{9456C44A-16EC-47BF-A268-240562D8650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52820" y="3022282"/>
            <a:ext cx="2951480" cy="17278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xmlns="" id="{CC1F2017-4C8F-4209-A631-A922277910C5}"/>
                  </a:ext>
                </a:extLst>
              </p:cNvPr>
              <p:cNvSpPr txBox="1"/>
              <p:nvPr/>
            </p:nvSpPr>
            <p:spPr>
              <a:xfrm>
                <a:off x="283210" y="3656398"/>
                <a:ext cx="9235440" cy="3105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(1)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:∵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点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关于直线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MN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</a:t>
                </a:r>
                <a:endParaRPr lang="en-US" altLang="zh-CN" sz="36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对称点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sz="36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x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轴的正半轴上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直线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MN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垂直平分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AA</a:t>
                </a:r>
                <a:r>
                  <a:rPr lang="en-US" altLang="zh-CN" sz="36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∴AO=OA</a:t>
                </a:r>
                <a:r>
                  <a:rPr lang="en-US" altLang="zh-CN" sz="36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∴∠AOM=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∠AOA</a:t>
                </a:r>
                <a:r>
                  <a:rPr lang="en-US" altLang="zh-CN" sz="36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×(180°-30°)=75°.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CC1F2017-4C8F-4209-A631-A922277910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210" y="3656398"/>
                <a:ext cx="9235440" cy="3105915"/>
              </a:xfrm>
              <a:prstGeom prst="rect">
                <a:avLst/>
              </a:prstGeom>
              <a:blipFill>
                <a:blip r:embed="rId3"/>
                <a:stretch>
                  <a:fillRect l="-1980" t="-3143" b="-17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70F89006-585C-44AA-8379-070DDAC83EE9}"/>
              </a:ext>
            </a:extLst>
          </p:cNvPr>
          <p:cNvSpPr txBox="1"/>
          <p:nvPr/>
        </p:nvSpPr>
        <p:spPr>
          <a:xfrm>
            <a:off x="5626100" y="502469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13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7683CFB2-38D1-4039-B13B-B63179FC2660}"/>
              </a:ext>
            </a:extLst>
          </p:cNvPr>
          <p:cNvSpPr txBox="1"/>
          <p:nvPr/>
        </p:nvSpPr>
        <p:spPr>
          <a:xfrm>
            <a:off x="476250" y="63042"/>
            <a:ext cx="838454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13.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在平面直角坐标系中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的纵坐标为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轴的负半轴上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,AB=AO,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∠ABO=30°,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直线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MN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经过原点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关于直线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MN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的对称点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轴的正半轴上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关于直线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MN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的对称点为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∠AOM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的度数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750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1F5534B0-72B6-4C4D-BFB6-C3580FD2F6EF}"/>
              </a:ext>
            </a:extLst>
          </p:cNvPr>
          <p:cNvSpPr txBox="1"/>
          <p:nvPr/>
        </p:nvSpPr>
        <p:spPr>
          <a:xfrm>
            <a:off x="546100" y="445993"/>
            <a:ext cx="76263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的横坐标为</a:t>
            </a:r>
            <a:r>
              <a:rPr lang="en-US" altLang="zh-CN" sz="3600" b="1" u="sng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:AB+BO=AB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xmlns="" id="{1DECFD0F-41B1-4FD0-A98C-B4E508BEAE51}"/>
                  </a:ext>
                </a:extLst>
              </p:cNvPr>
              <p:cNvSpPr txBox="1"/>
              <p:nvPr/>
            </p:nvSpPr>
            <p:spPr>
              <a:xfrm>
                <a:off x="139700" y="2050605"/>
                <a:ext cx="8680450" cy="18588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(2)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过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作</a:t>
                </a:r>
                <a:r>
                  <a:rPr lang="en-US" altLang="zh-CN" sz="3600" b="1" dirty="0" err="1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AC⊥x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轴于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过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lang="en-US" altLang="zh-CN" sz="36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作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lang="en-US" altLang="zh-CN" sz="36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D⊥x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轴于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D,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  AC=1, OC=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,BO=2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=OB</a:t>
                </a:r>
                <a:r>
                  <a:rPr lang="en-US" altLang="zh-CN" sz="36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  B</a:t>
                </a:r>
                <a:r>
                  <a:rPr lang="en-US" altLang="zh-CN" sz="36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D=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en-US" altLang="zh-CN" sz="3600" b="1" dirty="0" smtClean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OD=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600" b="1" dirty="0" smtClean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lang="en-US" altLang="zh-CN" sz="3600" b="1" baseline="-25000" dirty="0" smtClean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600" b="1" dirty="0" smtClean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D=3, B</a:t>
                </a:r>
                <a:r>
                  <a:rPr lang="en-US" altLang="zh-CN" sz="3600" b="1" baseline="-25000" dirty="0" smtClean="0">
                    <a:solidFill>
                      <a:srgbClr val="FF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600" b="1" dirty="0" smtClean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(3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,-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).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1DECFD0F-41B1-4FD0-A98C-B4E508BEAE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700" y="2050605"/>
                <a:ext cx="8680450" cy="1858842"/>
              </a:xfrm>
              <a:prstGeom prst="rect">
                <a:avLst/>
              </a:prstGeom>
              <a:blipFill rotWithShape="1">
                <a:blip r:embed="rId2"/>
                <a:stretch>
                  <a:fillRect l="-2177" t="-4918" r="-421" b="-101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BAC896BD-ADB0-4511-9CB4-69008F80B561}"/>
              </a:ext>
            </a:extLst>
          </p:cNvPr>
          <p:cNvSpPr txBox="1"/>
          <p:nvPr/>
        </p:nvSpPr>
        <p:spPr>
          <a:xfrm>
            <a:off x="139700" y="3963893"/>
            <a:ext cx="79692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(3)∵AB</a:t>
            </a:r>
            <a:r>
              <a:rPr lang="en-US" altLang="zh-CN" sz="36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=A</a:t>
            </a:r>
            <a:r>
              <a:rPr lang="en-US" altLang="zh-CN" sz="36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而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6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B=A</a:t>
            </a:r>
            <a:r>
              <a:rPr lang="en-US" altLang="zh-CN" sz="36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O+BO,A</a:t>
            </a:r>
            <a:r>
              <a:rPr lang="en-US" altLang="zh-CN" sz="36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O=AO=AB,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 ∴AB</a:t>
            </a:r>
            <a:r>
              <a:rPr lang="en-US" altLang="zh-CN" sz="36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=AB+BO.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8" name="image127.jpeg">
            <a:extLst>
              <a:ext uri="{FF2B5EF4-FFF2-40B4-BE49-F238E27FC236}">
                <a16:creationId xmlns:a16="http://schemas.microsoft.com/office/drawing/2014/main" xmlns="" id="{4C86B8F6-E82A-46FF-9C32-F881259D2F7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52820" y="4030402"/>
            <a:ext cx="2951480" cy="172783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11296D5E-A417-4208-97A3-FB884A480BF2}"/>
              </a:ext>
            </a:extLst>
          </p:cNvPr>
          <p:cNvSpPr txBox="1"/>
          <p:nvPr/>
        </p:nvSpPr>
        <p:spPr>
          <a:xfrm>
            <a:off x="6618729" y="5824746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13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604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88C725DE-5214-48AA-BAAE-08AA49F62242}"/>
              </a:ext>
            </a:extLst>
          </p:cNvPr>
          <p:cNvSpPr txBox="1"/>
          <p:nvPr/>
        </p:nvSpPr>
        <p:spPr>
          <a:xfrm>
            <a:off x="381000" y="506397"/>
            <a:ext cx="8661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如果一个三角形三边垂直平分线的交点在三角形外部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那么这个三角形是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(   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直角三角形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B.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锐角三角形</a:t>
            </a:r>
            <a:endParaRPr lang="en-US" altLang="zh-CN" sz="36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钝角三角形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D.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不能确定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BBD57BC7-A82C-4BA6-A33D-B4B121194E82}"/>
              </a:ext>
            </a:extLst>
          </p:cNvPr>
          <p:cNvSpPr txBox="1"/>
          <p:nvPr/>
        </p:nvSpPr>
        <p:spPr>
          <a:xfrm>
            <a:off x="425450" y="3277399"/>
            <a:ext cx="85471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,∠MON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内有一点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P,PP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微软雅黑" panose="020B0503020204020204" pitchFamily="34" charset="-122"/>
              </a:rPr>
              <a:t>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PP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分别被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OM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微软雅黑" panose="020B0503020204020204" pitchFamily="34" charset="-122"/>
              </a:rPr>
              <a:t>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ON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垂直平分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,P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OM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微软雅黑" panose="020B0503020204020204" pitchFamily="34" charset="-122"/>
              </a:rPr>
              <a:t>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ON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分别交于点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微软雅黑" panose="020B0503020204020204" pitchFamily="34" charset="-122"/>
              </a:rPr>
              <a:t>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△PAB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的周长为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10cm,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en-US" altLang="zh-CN" sz="36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等于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  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A.6cm	B.8cm	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C.10cm	D.12cm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105C05CD-9553-492E-8000-75D5557250CE}"/>
              </a:ext>
            </a:extLst>
          </p:cNvPr>
          <p:cNvSpPr txBox="1"/>
          <p:nvPr/>
        </p:nvSpPr>
        <p:spPr>
          <a:xfrm>
            <a:off x="8108950" y="1157877"/>
            <a:ext cx="558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B5444390-10C7-4495-903A-71FFA36D0A65}"/>
              </a:ext>
            </a:extLst>
          </p:cNvPr>
          <p:cNvSpPr txBox="1"/>
          <p:nvPr/>
        </p:nvSpPr>
        <p:spPr>
          <a:xfrm>
            <a:off x="7479152" y="4429399"/>
            <a:ext cx="558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3" name="image114.jpeg">
            <a:extLst>
              <a:ext uri="{FF2B5EF4-FFF2-40B4-BE49-F238E27FC236}">
                <a16:creationId xmlns:a16="http://schemas.microsoft.com/office/drawing/2014/main" xmlns="" id="{119F8BFA-F7A3-4039-8C7E-61E59E7D806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06710" y="5075730"/>
            <a:ext cx="1655445" cy="169164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B301FF06-6F10-4F32-A67D-5C88F5DF0D5F}"/>
              </a:ext>
            </a:extLst>
          </p:cNvPr>
          <p:cNvSpPr txBox="1"/>
          <p:nvPr/>
        </p:nvSpPr>
        <p:spPr>
          <a:xfrm>
            <a:off x="5610061" y="6488668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b="1" dirty="0"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123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44497727-F531-48A0-AAD0-F52E15B85BD6}"/>
              </a:ext>
            </a:extLst>
          </p:cNvPr>
          <p:cNvSpPr txBox="1"/>
          <p:nvPr/>
        </p:nvSpPr>
        <p:spPr>
          <a:xfrm>
            <a:off x="619125" y="685949"/>
            <a:ext cx="77533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有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微软雅黑" panose="020B0503020204020204" pitchFamily="34" charset="-122"/>
              </a:rPr>
              <a:t>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微软雅黑" panose="020B0503020204020204" pitchFamily="34" charset="-122"/>
              </a:rPr>
              <a:t>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三个居民小区的位置成三角形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现决定在三个小区之间修建一个购物超市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使超市到三个小区的距离相等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则超市应建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(   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AC,BC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两边高线的交点处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AC,BC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两边中线的交点处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AC,BC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两边垂直平分线的交点处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∠A,∠B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两内角平分线的交点处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E76C471F-F333-4AE0-B19B-4E64333545F2}"/>
              </a:ext>
            </a:extLst>
          </p:cNvPr>
          <p:cNvSpPr txBox="1"/>
          <p:nvPr/>
        </p:nvSpPr>
        <p:spPr>
          <a:xfrm>
            <a:off x="6508750" y="2377975"/>
            <a:ext cx="558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image115.jpeg">
            <a:extLst>
              <a:ext uri="{FF2B5EF4-FFF2-40B4-BE49-F238E27FC236}">
                <a16:creationId xmlns:a16="http://schemas.microsoft.com/office/drawing/2014/main" xmlns="" id="{B74FFB15-8BBF-4B77-8B41-18BDD0D3011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65699" y="5215392"/>
            <a:ext cx="2159635" cy="158369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DE5CED1C-6353-4DF7-BFBA-A3250CDDCBFB}"/>
              </a:ext>
            </a:extLst>
          </p:cNvPr>
          <p:cNvSpPr txBox="1"/>
          <p:nvPr/>
        </p:nvSpPr>
        <p:spPr>
          <a:xfrm>
            <a:off x="4495800" y="6278270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4401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659916C1-BE88-47F6-8955-EA260383F40E}"/>
              </a:ext>
            </a:extLst>
          </p:cNvPr>
          <p:cNvSpPr txBox="1"/>
          <p:nvPr/>
        </p:nvSpPr>
        <p:spPr>
          <a:xfrm>
            <a:off x="431800" y="808776"/>
            <a:ext cx="83947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,AB=AC,AB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的垂直平分线交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E,EC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的垂直平分线交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的延长线于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∠FMD=40°,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等于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______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572808B6-B10C-49E6-97CF-365B95F2681E}"/>
              </a:ext>
            </a:extLst>
          </p:cNvPr>
          <p:cNvSpPr txBox="1"/>
          <p:nvPr/>
        </p:nvSpPr>
        <p:spPr>
          <a:xfrm>
            <a:off x="399193" y="4515378"/>
            <a:ext cx="830273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线段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的垂直平分线与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的垂直平分线的交点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恰好在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AC=10cm,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点的距离为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8AFDDA31-E205-414A-BFEA-CA003F4C5496}"/>
              </a:ext>
            </a:extLst>
          </p:cNvPr>
          <p:cNvSpPr txBox="1"/>
          <p:nvPr/>
        </p:nvSpPr>
        <p:spPr>
          <a:xfrm>
            <a:off x="6603144" y="1913457"/>
            <a:ext cx="12890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40° 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F6343048-0843-4296-AF0A-1427F8EE71FF}"/>
              </a:ext>
            </a:extLst>
          </p:cNvPr>
          <p:cNvSpPr txBox="1"/>
          <p:nvPr/>
        </p:nvSpPr>
        <p:spPr>
          <a:xfrm>
            <a:off x="4724586" y="5498403"/>
            <a:ext cx="14867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5cm 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0" name="image116.jpeg">
            <a:extLst>
              <a:ext uri="{FF2B5EF4-FFF2-40B4-BE49-F238E27FC236}">
                <a16:creationId xmlns:a16="http://schemas.microsoft.com/office/drawing/2014/main" xmlns="" id="{3575463B-636F-4922-8A93-1CBB6C9F9C0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1287" y="2559788"/>
            <a:ext cx="2123440" cy="1691640"/>
          </a:xfrm>
          <a:prstGeom prst="rect">
            <a:avLst/>
          </a:prstGeom>
        </p:spPr>
      </p:pic>
      <p:pic>
        <p:nvPicPr>
          <p:cNvPr id="11" name="image117.jpeg">
            <a:extLst>
              <a:ext uri="{FF2B5EF4-FFF2-40B4-BE49-F238E27FC236}">
                <a16:creationId xmlns:a16="http://schemas.microsoft.com/office/drawing/2014/main" xmlns="" id="{54632716-1FA0-47C3-B8D3-0FDF2CCC53F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839646" y="2644963"/>
            <a:ext cx="1259840" cy="154749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99C01CE1-0B32-4473-BE77-90049351D055}"/>
              </a:ext>
            </a:extLst>
          </p:cNvPr>
          <p:cNvSpPr txBox="1"/>
          <p:nvPr/>
        </p:nvSpPr>
        <p:spPr>
          <a:xfrm>
            <a:off x="5579289" y="4242089"/>
            <a:ext cx="1780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b="1" dirty="0"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4F2A9DE9-DD47-46FA-9CE8-DFCFA43606B9}"/>
              </a:ext>
            </a:extLst>
          </p:cNvPr>
          <p:cNvSpPr txBox="1"/>
          <p:nvPr/>
        </p:nvSpPr>
        <p:spPr>
          <a:xfrm>
            <a:off x="1069781" y="4205016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b="1" dirty="0"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609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0C327C03-BFBD-4984-A73D-7B9A784822A3}"/>
              </a:ext>
            </a:extLst>
          </p:cNvPr>
          <p:cNvSpPr txBox="1"/>
          <p:nvPr/>
        </p:nvSpPr>
        <p:spPr>
          <a:xfrm>
            <a:off x="838200" y="304745"/>
            <a:ext cx="76073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△DEF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关于直线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l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对称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请仅用无刻度的直尺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在下面两个图中分别作出直线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l.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118.jpeg">
            <a:extLst>
              <a:ext uri="{FF2B5EF4-FFF2-40B4-BE49-F238E27FC236}">
                <a16:creationId xmlns:a16="http://schemas.microsoft.com/office/drawing/2014/main" xmlns="" id="{DB80F4A1-8D17-477D-8E53-EB4A9CD1F76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01875" y="2684780"/>
            <a:ext cx="4679950" cy="190754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6F8D5DDC-BA18-4AE5-8CB7-EF6A2D28D16E}"/>
              </a:ext>
            </a:extLst>
          </p:cNvPr>
          <p:cNvSpPr txBox="1"/>
          <p:nvPr/>
        </p:nvSpPr>
        <p:spPr>
          <a:xfrm>
            <a:off x="3479604" y="4798930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b="1" dirty="0"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6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39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98273119-5A34-4106-857A-F1D02673610A}"/>
              </a:ext>
            </a:extLst>
          </p:cNvPr>
          <p:cNvSpPr txBox="1"/>
          <p:nvPr/>
        </p:nvSpPr>
        <p:spPr>
          <a:xfrm>
            <a:off x="920750" y="514295"/>
            <a:ext cx="72580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7.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AB,BC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的垂直平分线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OM,ON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相交于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的垂直平分线上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E956540B-4CA9-48F9-BC33-935FED345357}"/>
              </a:ext>
            </a:extLst>
          </p:cNvPr>
          <p:cNvSpPr txBox="1"/>
          <p:nvPr/>
        </p:nvSpPr>
        <p:spPr>
          <a:xfrm>
            <a:off x="704850" y="3147144"/>
            <a:ext cx="7569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OA,OB,OC,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∵OA=OB=OC,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到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三个顶点的距离相等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119.jpeg">
            <a:extLst>
              <a:ext uri="{FF2B5EF4-FFF2-40B4-BE49-F238E27FC236}">
                <a16:creationId xmlns:a16="http://schemas.microsoft.com/office/drawing/2014/main" xmlns="" id="{0A38553B-3964-48DF-88A3-3E33504A21F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63615" y="2000547"/>
            <a:ext cx="2159635" cy="176339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3D4DABF4-1E92-4F90-8DBA-986F8B3F0032}"/>
              </a:ext>
            </a:extLst>
          </p:cNvPr>
          <p:cNvSpPr txBox="1"/>
          <p:nvPr/>
        </p:nvSpPr>
        <p:spPr>
          <a:xfrm>
            <a:off x="6063615" y="3839641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b="1" dirty="0"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7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54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20.jpeg">
            <a:extLst>
              <a:ext uri="{FF2B5EF4-FFF2-40B4-BE49-F238E27FC236}">
                <a16:creationId xmlns:a16="http://schemas.microsoft.com/office/drawing/2014/main" xmlns="" id="{705C5A34-4701-42AC-A3CC-CC6C8A299AD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09857" y="4452302"/>
            <a:ext cx="2483485" cy="111569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45FBA23E-5E91-43D0-8B4D-D8B156BE94A3}"/>
              </a:ext>
            </a:extLst>
          </p:cNvPr>
          <p:cNvSpPr txBox="1"/>
          <p:nvPr/>
        </p:nvSpPr>
        <p:spPr>
          <a:xfrm>
            <a:off x="4165599" y="577399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8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08B45C56-AC0C-4AA6-84F3-73E297F7DF40}"/>
              </a:ext>
            </a:extLst>
          </p:cNvPr>
          <p:cNvSpPr txBox="1"/>
          <p:nvPr/>
        </p:nvSpPr>
        <p:spPr>
          <a:xfrm>
            <a:off x="676275" y="546514"/>
            <a:ext cx="79438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8.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,D,E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上两点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DM,EN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分别垂直平分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AB,AC,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垂足分别为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M,N.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BD=2,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的长为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BC=10,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△ADE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的周长为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∠DAE=20°,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∠BAC=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°.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AAA90837-66C5-47EC-8654-1216D1A4793A}"/>
              </a:ext>
            </a:extLst>
          </p:cNvPr>
          <p:cNvSpPr txBox="1"/>
          <p:nvPr/>
        </p:nvSpPr>
        <p:spPr>
          <a:xfrm>
            <a:off x="5670866" y="2136942"/>
            <a:ext cx="12255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 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9E10ED0A-C015-4751-9B7A-A7D44028A815}"/>
              </a:ext>
            </a:extLst>
          </p:cNvPr>
          <p:cNvSpPr txBox="1"/>
          <p:nvPr/>
        </p:nvSpPr>
        <p:spPr>
          <a:xfrm>
            <a:off x="6988492" y="2683301"/>
            <a:ext cx="933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10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E6A3C899-F7FE-42A7-A91E-BC070B7E672C}"/>
              </a:ext>
            </a:extLst>
          </p:cNvPr>
          <p:cNvSpPr txBox="1"/>
          <p:nvPr/>
        </p:nvSpPr>
        <p:spPr>
          <a:xfrm>
            <a:off x="6331266" y="3205203"/>
            <a:ext cx="1130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100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0802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xmlns="" id="{DB099EEF-46AC-4564-B51C-D9A13448BDA9}"/>
                  </a:ext>
                </a:extLst>
              </p:cNvPr>
              <p:cNvSpPr txBox="1"/>
              <p:nvPr/>
            </p:nvSpPr>
            <p:spPr>
              <a:xfrm>
                <a:off x="635000" y="226704"/>
                <a:ext cx="8445500" cy="36599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9.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在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△ABC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中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,∠B=60°,∠C=25°,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分别以点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和点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为圆心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大于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600" b="1" i="1"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AC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的长为半径画弧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两弧相交于点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M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微软雅黑" panose="020B0503020204020204" pitchFamily="34" charset="-122"/>
                  </a:rPr>
                  <a:t>､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N,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作直线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MN,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交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BC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于点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D,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连接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AD,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则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∠BAD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的度数为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	(  )</a:t>
                </a:r>
                <a:endParaRPr lang="zh-CN" altLang="zh-CN" sz="1100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A.50°	B.70°	</a:t>
                </a:r>
              </a:p>
              <a:p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C.75°	D.80°</a:t>
                </a:r>
                <a:endParaRPr lang="zh-CN" altLang="zh-CN" sz="1100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B099EEF-46AC-4564-B51C-D9A13448BD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000" y="226704"/>
                <a:ext cx="8445500" cy="3659913"/>
              </a:xfrm>
              <a:prstGeom prst="rect">
                <a:avLst/>
              </a:prstGeom>
              <a:blipFill>
                <a:blip r:embed="rId2"/>
                <a:stretch>
                  <a:fillRect l="-2165" t="-2496" r="-1876" b="-53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B4ED62FB-EF2C-4FF2-BA68-0FE98293C0CA}"/>
              </a:ext>
            </a:extLst>
          </p:cNvPr>
          <p:cNvSpPr txBox="1"/>
          <p:nvPr/>
        </p:nvSpPr>
        <p:spPr>
          <a:xfrm>
            <a:off x="520700" y="4192132"/>
            <a:ext cx="806221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10.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线段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微软雅黑" panose="020B0503020204020204" pitchFamily="34" charset="-122"/>
              </a:rPr>
              <a:t>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的中垂线交于点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∠A=130°,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∠BDC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的度数为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(   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A.90°	B.100°	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C.120°	D.130°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B9E13853-23BE-4090-8CA6-48226DFF810F}"/>
              </a:ext>
            </a:extLst>
          </p:cNvPr>
          <p:cNvSpPr txBox="1"/>
          <p:nvPr/>
        </p:nvSpPr>
        <p:spPr>
          <a:xfrm>
            <a:off x="8312150" y="2101334"/>
            <a:ext cx="736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C44DDF70-B1AD-4538-B0C9-7CC0F0DC0919}"/>
              </a:ext>
            </a:extLst>
          </p:cNvPr>
          <p:cNvSpPr txBox="1"/>
          <p:nvPr/>
        </p:nvSpPr>
        <p:spPr>
          <a:xfrm>
            <a:off x="7248558" y="4727802"/>
            <a:ext cx="736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9" name="image122.jpeg">
            <a:extLst>
              <a:ext uri="{FF2B5EF4-FFF2-40B4-BE49-F238E27FC236}">
                <a16:creationId xmlns:a16="http://schemas.microsoft.com/office/drawing/2014/main" xmlns="" id="{0387F4F0-D036-431F-9497-025F5130074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256530" y="2747665"/>
            <a:ext cx="2807970" cy="1511935"/>
          </a:xfrm>
          <a:prstGeom prst="rect">
            <a:avLst/>
          </a:prstGeom>
        </p:spPr>
      </p:pic>
      <p:pic>
        <p:nvPicPr>
          <p:cNvPr id="10" name="image123.jpeg">
            <a:extLst>
              <a:ext uri="{FF2B5EF4-FFF2-40B4-BE49-F238E27FC236}">
                <a16:creationId xmlns:a16="http://schemas.microsoft.com/office/drawing/2014/main" xmlns="" id="{AD5B7E47-232E-4CEF-8810-78102CA1F80F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353120" y="5339662"/>
            <a:ext cx="2263738" cy="153166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A92EA64C-570C-4EE2-AA67-82731EB4A0C8}"/>
              </a:ext>
            </a:extLst>
          </p:cNvPr>
          <p:cNvSpPr txBox="1"/>
          <p:nvPr/>
        </p:nvSpPr>
        <p:spPr>
          <a:xfrm>
            <a:off x="3726119" y="3849546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b="1" dirty="0"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9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E19C94D0-C155-4419-AB57-D0585761B006}"/>
              </a:ext>
            </a:extLst>
          </p:cNvPr>
          <p:cNvSpPr txBox="1"/>
          <p:nvPr/>
        </p:nvSpPr>
        <p:spPr>
          <a:xfrm>
            <a:off x="4030437" y="6488668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10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20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030348A0-8AA2-4C38-9533-3A2906709BB7}"/>
              </a:ext>
            </a:extLst>
          </p:cNvPr>
          <p:cNvSpPr txBox="1"/>
          <p:nvPr/>
        </p:nvSpPr>
        <p:spPr>
          <a:xfrm>
            <a:off x="495300" y="404797"/>
            <a:ext cx="86487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11.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,DE,FG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分别是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AB,AC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边的垂直平分线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AG,AE,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BC=10,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GE=2,∠BAC=80°,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∠GAE=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△AGE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的周长是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32895E94-1A6B-4E1C-BE5D-40B449B284B8}"/>
              </a:ext>
            </a:extLst>
          </p:cNvPr>
          <p:cNvSpPr txBox="1"/>
          <p:nvPr/>
        </p:nvSpPr>
        <p:spPr>
          <a:xfrm>
            <a:off x="429312" y="3883005"/>
            <a:ext cx="82430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12.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已知线段</a:t>
            </a:r>
            <a:r>
              <a:rPr lang="en-US" altLang="zh-CN" sz="36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a,b,c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以线段</a:t>
            </a:r>
            <a:r>
              <a:rPr lang="en-US" altLang="zh-CN" sz="36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a,b,c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为边作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并作出到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微软雅黑" panose="020B0503020204020204" pitchFamily="34" charset="-122"/>
              </a:rPr>
              <a:t>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微软雅黑" panose="020B0503020204020204" pitchFamily="34" charset="-122"/>
              </a:rPr>
              <a:t>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三点距离相等的点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6328749E-E2BD-4A61-A54A-2E6080AB6EAB}"/>
              </a:ext>
            </a:extLst>
          </p:cNvPr>
          <p:cNvSpPr txBox="1"/>
          <p:nvPr/>
        </p:nvSpPr>
        <p:spPr>
          <a:xfrm>
            <a:off x="1612900" y="5521538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略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4EDA2420-7E26-431A-A2B7-B35BAF1178BF}"/>
              </a:ext>
            </a:extLst>
          </p:cNvPr>
          <p:cNvSpPr txBox="1"/>
          <p:nvPr/>
        </p:nvSpPr>
        <p:spPr>
          <a:xfrm>
            <a:off x="6327676" y="1484663"/>
            <a:ext cx="12636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20°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5ECE6B6D-76E8-4E3D-B153-DC03BB65148A}"/>
              </a:ext>
            </a:extLst>
          </p:cNvPr>
          <p:cNvSpPr txBox="1"/>
          <p:nvPr/>
        </p:nvSpPr>
        <p:spPr>
          <a:xfrm>
            <a:off x="3898900" y="2017415"/>
            <a:ext cx="7937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14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2" name="image124.jpeg">
            <a:extLst>
              <a:ext uri="{FF2B5EF4-FFF2-40B4-BE49-F238E27FC236}">
                <a16:creationId xmlns:a16="http://schemas.microsoft.com/office/drawing/2014/main" xmlns="" id="{9D998186-9F99-44D8-8664-BC996597666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69890" y="2197057"/>
            <a:ext cx="2483485" cy="1619885"/>
          </a:xfrm>
          <a:prstGeom prst="rect">
            <a:avLst/>
          </a:prstGeom>
        </p:spPr>
      </p:pic>
      <p:pic>
        <p:nvPicPr>
          <p:cNvPr id="13" name="image125.jpeg">
            <a:extLst>
              <a:ext uri="{FF2B5EF4-FFF2-40B4-BE49-F238E27FC236}">
                <a16:creationId xmlns:a16="http://schemas.microsoft.com/office/drawing/2014/main" xmlns="" id="{057CD2CE-7990-4BF7-8B80-29778A44B0E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859980" y="5193363"/>
            <a:ext cx="1835785" cy="125984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79132DDB-6604-41D9-911F-556C4EE69CA5}"/>
              </a:ext>
            </a:extLst>
          </p:cNvPr>
          <p:cNvSpPr txBox="1"/>
          <p:nvPr/>
        </p:nvSpPr>
        <p:spPr>
          <a:xfrm>
            <a:off x="3849802" y="3532249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11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28F69DB5-809A-4BB3-A2A1-4499361C4769}"/>
              </a:ext>
            </a:extLst>
          </p:cNvPr>
          <p:cNvSpPr txBox="1"/>
          <p:nvPr/>
        </p:nvSpPr>
        <p:spPr>
          <a:xfrm>
            <a:off x="7587464" y="6377029"/>
            <a:ext cx="1685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12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661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课件1" id="{04813323-D6BC-49F3-87DE-A790310ACE87}" vid="{8172D724-D07B-4244-B518-7B226FE50B39}"/>
    </a:ext>
  </a:extLst>
</a:theme>
</file>

<file path=ppt/theme/theme2.xml><?xml version="1.0" encoding="utf-8"?>
<a:theme xmlns:a="http://schemas.openxmlformats.org/drawingml/2006/main" name="1_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课件1" id="{5D18112A-AEF4-4A1D-BB8C-71BEE7DD764D}" vid="{75D266CC-580D-4BF3-A3E6-B0BB2D135213}"/>
    </a:ext>
  </a:extLst>
</a:theme>
</file>

<file path=ppt/theme/theme3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课件1</Template>
  <TotalTime>60</TotalTime>
  <Words>895</Words>
  <Application>Microsoft Office PowerPoint</Application>
  <PresentationFormat>全屏显示(4:3)</PresentationFormat>
  <Paragraphs>76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14" baseType="lpstr">
      <vt:lpstr>课件1</vt:lpstr>
      <vt:lpstr>1_课件1</vt:lpstr>
      <vt:lpstr>积分</vt:lpstr>
      <vt:lpstr>第9课时   线段的垂直平分线(2)——画图及应用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第9课时 线段的垂直平分线(2)——画图及应用 </dc:title>
  <dc:creator>guan qianyi</dc:creator>
  <cp:lastModifiedBy>xb21cn</cp:lastModifiedBy>
  <cp:revision>10</cp:revision>
  <dcterms:created xsi:type="dcterms:W3CDTF">2020-11-24T11:44:26Z</dcterms:created>
  <dcterms:modified xsi:type="dcterms:W3CDTF">2020-11-24T15:18:32Z</dcterms:modified>
</cp:coreProperties>
</file>

<file path=docProps/thumbnail.jpeg>
</file>